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2" roundtripDataSignature="AMtx7mjkhJMojHLorWtGyAVYPeHJ8Xvk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ppseguel/summer-institute/blob/master/2022/materials/research-speed-dating/clustering_scripts.Rmd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Can take on many forms (from original empirical reseaarch to creation of open-source tools)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In one week, many groups will only find enough time to create a proposal, though some may have pilot results by the end of the week.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Limited seed funding may be available at your site for pilot research and/or data purchasing, cloud computing costs.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Additional funding may be available at your site after the end of the week.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We crowdsource a list of research interests in a google doc (5 min)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Each person writes a "1" next to their research interests (5 min)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We identify maximally similar clusters of participants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We identify maximally different clusters of participants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Maximally similar clusters come up with a group project (30 min)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Maximally different clusters come up with a group project (30 min)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We start a new google doc. Each person takes 5 minutes to write down their favorite group project idea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Everyone puts their name next to the group project they want to join</a:t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400">
                <a:solidFill>
                  <a:schemeClr val="dk1"/>
                </a:solidFill>
              </a:rPr>
              <a:t>Timeline for this week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Monday: develop group project ideas and make research teams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Tuesday morning: write brief (&lt;1 page) proposal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Tuesday afternoon: the organizer of your site will begin responding to seed funding requests on a rolling basis (if funds are available)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Tuesday afternoon-Thursday night: work on group projects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Friday (all day): group presentations (with feedback)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 sz="2400">
                <a:solidFill>
                  <a:schemeClr val="dk1"/>
                </a:solidFill>
              </a:rPr>
              <a:t>Deliverable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A document that contains a presentation of your group project that is between 10-20 minutes that explains: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Why your group project is important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What are your hypotheses?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What will you collect?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 sz="1200">
                <a:solidFill>
                  <a:schemeClr val="dk1"/>
                </a:solidFill>
              </a:rPr>
              <a:t>What are the next steps?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Note: not all projects will work; if yours fails, please write a post-mortem that explains why.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dk1"/>
                </a:solidFill>
              </a:rPr>
              <a:t>Place the name of a research interest in the first column of this document, and write a "1" across all research interests you have: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a78862a6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a78862a6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s" sz="1200">
                <a:solidFill>
                  <a:schemeClr val="dk1"/>
                </a:solidFill>
              </a:rPr>
              <a:t>Código para clusters y visualización en R: </a:t>
            </a:r>
            <a:r>
              <a:rPr lang="es" sz="1200" u="sng">
                <a:solidFill>
                  <a:srgbClr val="1155CC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https://github.com/ppseguel/summer-institute/blob/master/2022/materials/research-speed-dating/clustering_scripts.Rmd</a:t>
            </a:r>
            <a:r>
              <a:rPr lang="es" sz="12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aecfab51f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5aecfab51f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5a78862a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25a78862a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a78862a6b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a78862a6b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5a78862a6b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5a78862a6b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/>
          <p:nvPr>
            <p:ph hasCustomPrompt="1" type="title"/>
          </p:nvPr>
        </p:nvSpPr>
        <p:spPr>
          <a:xfrm>
            <a:off x="311700" y="4965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28"/>
          <p:cNvSpPr txBox="1"/>
          <p:nvPr>
            <p:ph idx="1" type="body"/>
          </p:nvPr>
        </p:nvSpPr>
        <p:spPr>
          <a:xfrm>
            <a:off x="311700" y="2542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8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68" name="Google Shape;68;p29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29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" name="Google Shape;17;p20"/>
          <p:cNvSpPr txBox="1"/>
          <p:nvPr/>
        </p:nvSpPr>
        <p:spPr>
          <a:xfrm>
            <a:off x="841793" y="4823779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" name="Google Shape;1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7667" y="4868976"/>
            <a:ext cx="610952" cy="19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2" name="Google Shape;22;p21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212260" y="4791544"/>
            <a:ext cx="655375" cy="2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1"/>
          <p:cNvSpPr txBox="1"/>
          <p:nvPr/>
        </p:nvSpPr>
        <p:spPr>
          <a:xfrm>
            <a:off x="841793" y="4801640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9" name="Google Shape;29;p22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2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34" name="Google Shape;34;p23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3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24"/>
          <p:cNvSpPr txBox="1"/>
          <p:nvPr>
            <p:ph idx="1" type="body"/>
          </p:nvPr>
        </p:nvSpPr>
        <p:spPr>
          <a:xfrm>
            <a:off x="311700" y="1389600"/>
            <a:ext cx="79983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0" name="Google Shape;40;p24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4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45" name="Google Shape;45;p25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25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0" name="Google Shape;50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" name="Google Shape;51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3" name="Google Shape;53;p26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6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7" name="Google Shape;5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 b="80213" l="5404" r="74324" t="4505"/>
          <a:stretch/>
        </p:blipFill>
        <p:spPr>
          <a:xfrm>
            <a:off x="115850" y="4822400"/>
            <a:ext cx="695050" cy="29475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27"/>
          <p:cNvSpPr txBox="1"/>
          <p:nvPr/>
        </p:nvSpPr>
        <p:spPr>
          <a:xfrm>
            <a:off x="841793" y="4839225"/>
            <a:ext cx="5637900" cy="3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s" sz="9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Summer Institutes in Computational Social Sciences  |   </a:t>
            </a:r>
            <a:r>
              <a:rPr b="1" i="0" lang="es" sz="9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rPr>
              <a:t>Santiago, Chile - Julio 2023	</a:t>
            </a:r>
            <a:endParaRPr b="1" i="0" sz="900" u="none" cap="none" strike="noStrike">
              <a:solidFill>
                <a:srgbClr val="2D8CA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8CA9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2D8CA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10" Type="http://schemas.openxmlformats.org/officeDocument/2006/relationships/image" Target="../media/image14.png"/><Relationship Id="rId9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3.png"/><Relationship Id="rId8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witter.com/AkinUnver/status/1680573768920334337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spreadsheets/d/1z3pOZeMhsGjocHPyGdfvmcsVhnYQllxkcX42sVNTPDk/edit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google.com/document/d/1bzIclvI1Ja0muWjpElO2bhZ1ErfL1hVyc0eI-PAwsSs/edit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document/d/1bzIclvI1Ja0muWjpElO2bhZ1ErfL1hVyc0eI-PAwsSs/edit?usp=sharing" TargetMode="External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ub.com/ppseguel/summer-institute/tree/master/2022/materials/research-speed-dat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hyperlink" Target="https://www.science.org/doi/full/10.1126/science.1240474?casa_token=LEfe6-uDhQMAAAAA%3AIw0wh4lYCX8Bk75QqlJTzpIJpTRgutOvQ4wyU2-VR_sWNfyZbWRHvVF2YEycAE6PcSb8L12qz5kbguk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hyperlink" Target="https://www.science.org/doi/full/10.1126/science.1240474?casa_token=LEfe6-uDhQMAAAAA%3AIw0wh4lYCX8Bk75QqlJTzpIJpTRgutOvQ4wyU2-VR_sWNfyZbWRHvVF2YEycAE6PcSb8L12qz5kbguk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hyperlink" Target="https://www.annualreviews.org/doi/abs/10.1146/annurev-soc-121919-054621?casa_token=MW-VjqOzXVsAAAAA%3A-nnP5QDvzsesLAkqA2FuCpIg7C3F6_SqukjjIk88ss8QbUG-vXbjmdR7-auCrNBXaOqNhsBqWnYLeg" TargetMode="External"/><Relationship Id="rId5" Type="http://schemas.openxmlformats.org/officeDocument/2006/relationships/hyperlink" Target="https://www.chrisbail.net/post/mapping-computational-social-scienc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"/>
          <p:cNvPicPr preferRelativeResize="0"/>
          <p:nvPr/>
        </p:nvPicPr>
        <p:blipFill rotWithShape="1">
          <a:blip r:embed="rId3">
            <a:alphaModFix/>
          </a:blip>
          <a:srcRect b="0" l="0" r="0" t="31091"/>
          <a:stretch/>
        </p:blipFill>
        <p:spPr>
          <a:xfrm rot="-6417855">
            <a:off x="5297679" y="86963"/>
            <a:ext cx="4734469" cy="333232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"/>
          <p:cNvSpPr txBox="1"/>
          <p:nvPr/>
        </p:nvSpPr>
        <p:spPr>
          <a:xfrm>
            <a:off x="434239" y="1747075"/>
            <a:ext cx="6015300" cy="10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" sz="3200">
                <a:solidFill>
                  <a:srgbClr val="3AB3B9"/>
                </a:solidFill>
                <a:latin typeface="Roboto"/>
                <a:ea typeface="Roboto"/>
                <a:cs typeface="Roboto"/>
                <a:sym typeface="Roboto"/>
              </a:rPr>
              <a:t>Research Speed Dating</a:t>
            </a:r>
            <a:endParaRPr b="1" sz="3200"/>
          </a:p>
        </p:txBody>
      </p:sp>
      <p:sp>
        <p:nvSpPr>
          <p:cNvPr id="76" name="Google Shape;76;p1"/>
          <p:cNvSpPr txBox="1"/>
          <p:nvPr/>
        </p:nvSpPr>
        <p:spPr>
          <a:xfrm>
            <a:off x="434242" y="2807275"/>
            <a:ext cx="6015300" cy="9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rgbClr val="4F5E97"/>
                </a:solidFill>
                <a:latin typeface="Roboto"/>
                <a:ea typeface="Roboto"/>
                <a:cs typeface="Roboto"/>
                <a:sym typeface="Roboto"/>
              </a:rPr>
              <a:t>IDEAS PARA EL TRABAJO EN GRUPO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4F5E9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7" name="Google Shape;77;p1"/>
          <p:cNvPicPr preferRelativeResize="0"/>
          <p:nvPr/>
        </p:nvPicPr>
        <p:blipFill rotWithShape="1">
          <a:blip r:embed="rId4">
            <a:alphaModFix/>
          </a:blip>
          <a:srcRect b="27174" l="12763" r="11436" t="28193"/>
          <a:stretch/>
        </p:blipFill>
        <p:spPr>
          <a:xfrm>
            <a:off x="6312125" y="4496586"/>
            <a:ext cx="1142375" cy="50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"/>
          <p:cNvPicPr preferRelativeResize="0"/>
          <p:nvPr/>
        </p:nvPicPr>
        <p:blipFill rotWithShape="1">
          <a:blip r:embed="rId5">
            <a:alphaModFix/>
          </a:blip>
          <a:srcRect b="16691" l="5637" r="6819" t="20218"/>
          <a:stretch/>
        </p:blipFill>
        <p:spPr>
          <a:xfrm>
            <a:off x="318767" y="4529389"/>
            <a:ext cx="1355628" cy="488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095700" y="4292483"/>
            <a:ext cx="1455350" cy="75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779228" y="4616650"/>
            <a:ext cx="1081477" cy="33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709875" y="4463641"/>
            <a:ext cx="1595825" cy="57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645025" y="4170618"/>
            <a:ext cx="1355628" cy="80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141475" y="155800"/>
            <a:ext cx="2108124" cy="111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1200"/>
              </a:spcAft>
              <a:buSzPct val="115226"/>
              <a:buNone/>
            </a:pPr>
            <a:r>
              <a:rPr lang="es" sz="2700"/>
              <a:t>Proyectos Grupales en SICSS</a:t>
            </a:r>
            <a:endParaRPr sz="2700"/>
          </a:p>
        </p:txBody>
      </p:sp>
      <p:sp>
        <p:nvSpPr>
          <p:cNvPr id="143" name="Google Shape;143;p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Pueden adoptar muchas formas (desde la investigación empírica original hasta la creación de herramientas de código abierto).</a:t>
            </a:r>
            <a:endParaRPr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En una semana, muchos grupos solo encontrarán el tiempo suficiente para crear una propuesta, aunque algunos pueden tener resultados piloto al final de la semana.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Es </a:t>
            </a:r>
            <a:r>
              <a:rPr i="1" lang="es">
                <a:solidFill>
                  <a:schemeClr val="dk1"/>
                </a:solidFill>
              </a:rPr>
              <a:t>posible</a:t>
            </a:r>
            <a:r>
              <a:rPr lang="es">
                <a:solidFill>
                  <a:schemeClr val="dk1"/>
                </a:solidFill>
              </a:rPr>
              <a:t> que haya fondos adicionales disponibles después del final del SICSS.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/>
              <a:t>Research Speed-dating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400"/>
          </a:p>
        </p:txBody>
      </p:sp>
      <p:sp>
        <p:nvSpPr>
          <p:cNvPr id="149" name="Google Shape;149;p1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>
                <a:solidFill>
                  <a:schemeClr val="dk1"/>
                </a:solidFill>
              </a:rPr>
              <a:t>Publicamos una lista de intereses de investigación en un documento compartido de Google (5 min).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>
                <a:solidFill>
                  <a:schemeClr val="dk1"/>
                </a:solidFill>
              </a:rPr>
              <a:t>Cada persona escribe un "1" junto a sus intereses de investigación (5 min).</a:t>
            </a:r>
            <a:endParaRPr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>
                <a:solidFill>
                  <a:schemeClr val="dk1"/>
                </a:solidFill>
              </a:rPr>
              <a:t>Identificamos grupos de participantes máximamente similares.</a:t>
            </a:r>
            <a:endParaRPr>
              <a:solidFill>
                <a:schemeClr val="dk1"/>
              </a:solidFill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>
                <a:solidFill>
                  <a:schemeClr val="dk1"/>
                </a:solidFill>
              </a:rPr>
              <a:t>Identificamos grupos de participantes máximamente diferentes.</a:t>
            </a:r>
            <a:endParaRPr>
              <a:solidFill>
                <a:schemeClr val="dk1"/>
              </a:solidFill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s">
                <a:solidFill>
                  <a:schemeClr val="dk1"/>
                </a:solidFill>
              </a:rPr>
              <a:t>Seleccionaremos ideas y equipos de trabajo.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/>
              <a:t>Research Speed-dating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b="1" sz="2400"/>
          </a:p>
        </p:txBody>
      </p:sp>
      <p:sp>
        <p:nvSpPr>
          <p:cNvPr id="155" name="Google Shape;155;p1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" sz="1600">
                <a:solidFill>
                  <a:schemeClr val="dk1"/>
                </a:solidFill>
              </a:rPr>
              <a:t>Los clústeres máximamente similares presentan un proyecto grupal (30 min)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" sz="1600">
                <a:solidFill>
                  <a:schemeClr val="dk1"/>
                </a:solidFill>
              </a:rPr>
              <a:t>La mayoría de los grupos diferentes presentan un proyecto grupal (30 min)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" sz="1600">
                <a:solidFill>
                  <a:schemeClr val="dk1"/>
                </a:solidFill>
              </a:rPr>
              <a:t>En un documento compartido de Google. Cada persona toma 5 minutos para escribir su idea de proyecto grupal favorita. Coloca un título y un resumen.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lang="es" sz="1600">
                <a:solidFill>
                  <a:schemeClr val="dk1"/>
                </a:solidFill>
              </a:rPr>
              <a:t>Todos ponen su nombre junto al proyecto de grupo al que quieren unirse.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Línea de tiempo para la próxima semana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t/>
            </a:r>
            <a:endParaRPr b="1" sz="2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61" name="Google Shape;161;p1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b="1" lang="es">
                <a:solidFill>
                  <a:schemeClr val="dk1"/>
                </a:solidFill>
              </a:rPr>
              <a:t>Lunes por la tarde:</a:t>
            </a:r>
            <a:r>
              <a:rPr lang="es">
                <a:solidFill>
                  <a:schemeClr val="dk1"/>
                </a:solidFill>
              </a:rPr>
              <a:t> desarrollar ideas de proyectos grupales y formar equipos de investigación.</a:t>
            </a:r>
            <a:endParaRPr>
              <a:solidFill>
                <a:schemeClr val="dk1"/>
              </a:solidFill>
            </a:endParaRPr>
          </a:p>
          <a:p>
            <a:pPr indent="-304165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s">
                <a:solidFill>
                  <a:schemeClr val="dk1"/>
                </a:solidFill>
              </a:rPr>
              <a:t>Escribir una propuesta breve (&lt;1 página).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b="1" lang="es">
                <a:solidFill>
                  <a:schemeClr val="dk1"/>
                </a:solidFill>
              </a:rPr>
              <a:t>Martes por la tarde: </a:t>
            </a:r>
            <a:r>
              <a:rPr lang="es">
                <a:solidFill>
                  <a:schemeClr val="dk1"/>
                </a:solidFill>
              </a:rPr>
              <a:t>se continúa desarrollo y se discutirá posibles consideraciones éticas del proyecto con  Claudio Gutiérrez.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b="1" lang="es">
                <a:solidFill>
                  <a:schemeClr val="dk1"/>
                </a:solidFill>
              </a:rPr>
              <a:t>Miércoles:</a:t>
            </a:r>
            <a:r>
              <a:rPr lang="es">
                <a:solidFill>
                  <a:schemeClr val="dk1"/>
                </a:solidFill>
              </a:rPr>
              <a:t> desarrollar ideas de proyectos, discusión con Pablo Beytía sobre análisis de datos digital.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17647"/>
              <a:buNone/>
            </a:pPr>
            <a:r>
              <a:rPr b="1" lang="es">
                <a:solidFill>
                  <a:schemeClr val="dk1"/>
                </a:solidFill>
              </a:rPr>
              <a:t>Jueves (todo el día): </a:t>
            </a:r>
            <a:r>
              <a:rPr lang="es">
                <a:solidFill>
                  <a:schemeClr val="dk1"/>
                </a:solidFill>
              </a:rPr>
              <a:t>desarrollo proyectos y presentaciones grupales (con retroalimentación).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t/>
            </a:r>
            <a:endParaRPr u="sng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i="1" lang="es" u="sng">
                <a:solidFill>
                  <a:schemeClr val="dk1"/>
                </a:solidFill>
              </a:rPr>
              <a:t>Pueden Utilizar los grupos de </a:t>
            </a:r>
            <a:r>
              <a:rPr b="1" i="1" lang="es" u="sng">
                <a:solidFill>
                  <a:schemeClr val="dk1"/>
                </a:solidFill>
              </a:rPr>
              <a:t>Slack</a:t>
            </a:r>
            <a:r>
              <a:rPr i="1" lang="es" u="sng">
                <a:solidFill>
                  <a:schemeClr val="dk1"/>
                </a:solidFill>
              </a:rPr>
              <a:t> como espacio de trabajo.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3111"/>
              <a:buNone/>
            </a:pPr>
            <a:r>
              <a:rPr lang="es" sz="2700"/>
              <a:t>Presentación y E</a:t>
            </a:r>
            <a:r>
              <a:rPr lang="es" sz="2700"/>
              <a:t>ntregable </a:t>
            </a:r>
            <a:endParaRPr sz="2700"/>
          </a:p>
        </p:txBody>
      </p:sp>
      <p:sp>
        <p:nvSpPr>
          <p:cNvPr id="167" name="Google Shape;167;p1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s" sz="2100">
                <a:solidFill>
                  <a:schemeClr val="dk1"/>
                </a:solidFill>
              </a:rPr>
              <a:t>Jueves 26 de Julio</a:t>
            </a:r>
            <a:r>
              <a:rPr b="1" lang="es" sz="1200">
                <a:solidFill>
                  <a:schemeClr val="dk1"/>
                </a:solidFill>
              </a:rPr>
              <a:t>.</a:t>
            </a:r>
            <a:endParaRPr b="1" sz="12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s">
                <a:solidFill>
                  <a:schemeClr val="dk1"/>
                </a:solidFill>
              </a:rPr>
              <a:t>Un documento que contenga una presentación de su proyecto grupal de entre 10 minutos que explique: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1" lang="es">
                <a:solidFill>
                  <a:schemeClr val="dk1"/>
                </a:solidFill>
              </a:rPr>
              <a:t>¿Meta o pregunta de investigación? </a:t>
            </a:r>
            <a:r>
              <a:rPr i="1" lang="es">
                <a:solidFill>
                  <a:schemeClr val="dk1"/>
                </a:solidFill>
              </a:rPr>
              <a:t>¿Por qué es relevante?</a:t>
            </a:r>
            <a:endParaRPr i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1" lang="es">
                <a:solidFill>
                  <a:schemeClr val="dk1"/>
                </a:solidFill>
              </a:rPr>
              <a:t>¿Cuáles son tus hipótesis o preguntas directrices? ¿Qué esperan?</a:t>
            </a:r>
            <a:endParaRPr i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1" lang="es">
                <a:solidFill>
                  <a:schemeClr val="dk1"/>
                </a:solidFill>
              </a:rPr>
              <a:t>¿Qué datos utilizarán o recolectarán? ¿Qué análisis?</a:t>
            </a:r>
            <a:endParaRPr i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i="1" lang="es">
                <a:solidFill>
                  <a:schemeClr val="dk1"/>
                </a:solidFill>
              </a:rPr>
              <a:t>¿Cuáles son los siguientes pasos? ¿Qué preguntas tienen?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>
                <a:solidFill>
                  <a:schemeClr val="dk1"/>
                </a:solidFill>
              </a:rPr>
              <a:t>Nota: no todos los proyectos funcionarán; si el suyo falla, escriba una “autopsia” que explique por qué.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s" sz="1466">
                <a:solidFill>
                  <a:schemeClr val="dk1"/>
                </a:solidFill>
              </a:rPr>
              <a:t>Ejemplos SICSS-Instanbul 2023: </a:t>
            </a:r>
            <a:r>
              <a:rPr i="1" lang="es" sz="1466" u="sng">
                <a:solidFill>
                  <a:schemeClr val="hlink"/>
                </a:solidFill>
                <a:hlinkClick r:id="rId3"/>
              </a:rPr>
              <a:t>https://twitter.com/AkinUnver/status/1680573768920334337</a:t>
            </a:r>
            <a:r>
              <a:rPr i="1" lang="es" sz="1466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¡Comencemos!</a:t>
            </a:r>
            <a:endParaRPr/>
          </a:p>
        </p:txBody>
      </p:sp>
      <p:sp>
        <p:nvSpPr>
          <p:cNvPr id="173" name="Google Shape;17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>
                <a:solidFill>
                  <a:schemeClr val="dk1"/>
                </a:solidFill>
              </a:rPr>
              <a:t>Coloque el nombre de un interés de investigación en la primera columna de este documento y escriba un "1" en todos los intereses de investigación que tenga: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 u="sng">
                <a:solidFill>
                  <a:schemeClr val="hlink"/>
                </a:solidFill>
                <a:hlinkClick r:id="rId3"/>
              </a:rPr>
              <a:t>https://docs.google.com/spreadsheets/d/1z3pOZeMhsGjocHPyGdfvmcsVhnYQllxkcX42sVNTPDk/edit?usp=sharing</a:t>
            </a: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5a78862a6b_2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5a78862a6b_2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g25a78862a6b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5439" y="0"/>
            <a:ext cx="771312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Clusters</a:t>
            </a:r>
            <a:endParaRPr/>
          </a:p>
        </p:txBody>
      </p:sp>
      <p:sp>
        <p:nvSpPr>
          <p:cNvPr id="186" name="Google Shape;186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87" name="Google Shape;1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51435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aecfab51f_1_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Grupos diversos temáticamente</a:t>
            </a:r>
            <a:endParaRPr/>
          </a:p>
        </p:txBody>
      </p:sp>
      <p:sp>
        <p:nvSpPr>
          <p:cNvPr id="193" name="Google Shape;193;g25aecfab51f_1_3"/>
          <p:cNvSpPr txBox="1"/>
          <p:nvPr/>
        </p:nvSpPr>
        <p:spPr>
          <a:xfrm>
            <a:off x="1367825" y="1641425"/>
            <a:ext cx="2085600" cy="17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/>
              <a:t>Grupo 1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Valentina González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Alexandra Uribe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Felipe Labra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Sam Plummer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Roboto"/>
                <a:ea typeface="Roboto"/>
                <a:cs typeface="Roboto"/>
                <a:sym typeface="Roboto"/>
              </a:rPr>
              <a:t>Grupo 2</a:t>
            </a:r>
            <a:endParaRPr b="1" sz="1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Sebastian Massa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Alonzo Silva Espinoza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Cesar Marin Flores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Ximena Catalán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g25aecfab51f_1_3"/>
          <p:cNvSpPr txBox="1"/>
          <p:nvPr/>
        </p:nvSpPr>
        <p:spPr>
          <a:xfrm>
            <a:off x="4295825" y="1586550"/>
            <a:ext cx="2085600" cy="17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/>
              <a:t>Grupo 3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Rebeca Orellana-Parada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Isis Urgell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Daniel Saavedra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Sebastian Ascui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/>
              <a:t>Grupo 4</a:t>
            </a:r>
            <a:endParaRPr b="1"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Kevin Carrasco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Javiera Rosell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Roberto cantillan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María Jesús Meléndez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/>
              <a:t>Paula Reveco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g25aecfab51f_1_3"/>
          <p:cNvSpPr txBox="1"/>
          <p:nvPr/>
        </p:nvSpPr>
        <p:spPr>
          <a:xfrm>
            <a:off x="6715175" y="1473350"/>
            <a:ext cx="243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g25aecfab51f_1_3"/>
          <p:cNvSpPr/>
          <p:nvPr/>
        </p:nvSpPr>
        <p:spPr>
          <a:xfrm>
            <a:off x="6289400" y="792725"/>
            <a:ext cx="2263500" cy="2615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25aecfab51f_1_3"/>
          <p:cNvSpPr txBox="1"/>
          <p:nvPr/>
        </p:nvSpPr>
        <p:spPr>
          <a:xfrm>
            <a:off x="6423200" y="984275"/>
            <a:ext cx="19959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>
                <a:latin typeface="Roboto"/>
                <a:ea typeface="Roboto"/>
                <a:cs typeface="Roboto"/>
                <a:sym typeface="Roboto"/>
              </a:rPr>
              <a:t>Ideas en documento a las </a:t>
            </a:r>
            <a:r>
              <a:rPr b="1" lang="es" sz="1900">
                <a:latin typeface="Roboto"/>
                <a:ea typeface="Roboto"/>
                <a:cs typeface="Roboto"/>
                <a:sym typeface="Roboto"/>
              </a:rPr>
              <a:t>15:30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latin typeface="Roboto"/>
                <a:ea typeface="Roboto"/>
                <a:cs typeface="Roboto"/>
                <a:sym typeface="Roboto"/>
              </a:rPr>
              <a:t>Luego break hasta 15:40 y elegimos ideas. 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Lista de ideas</a:t>
            </a:r>
            <a:endParaRPr/>
          </a:p>
        </p:txBody>
      </p:sp>
      <p:sp>
        <p:nvSpPr>
          <p:cNvPr id="203" name="Google Shape;203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Trabajo en grupos en base a semejanzas 30 min. Agregar idea en documento.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s" sz="1400"/>
              <a:t>Trabajo en grupos en base a diferencias 30 min. Agregar idea en documento.</a:t>
            </a:r>
            <a:endParaRPr sz="1400"/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/>
              <a:t>Escribir las ideas de grupo en el siguiente documento compartido: 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 u="sng">
                <a:solidFill>
                  <a:schemeClr val="hlink"/>
                </a:solidFill>
                <a:hlinkClick r:id="rId3"/>
              </a:rPr>
              <a:t>https://docs.google.com/document/d/1bzIclvI1Ja0muWjpElO2bhZ1ErfL1hVyc0eI-PAwsSs/edit?usp=sharing</a:t>
            </a:r>
            <a:r>
              <a:rPr lang="es" sz="1400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5a78862a6b_0_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89" name="Google Shape;89;g25a78862a6b_0_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5a78862a6b_2_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Elección de ideas y conformación de equipos</a:t>
            </a:r>
            <a:endParaRPr/>
          </a:p>
        </p:txBody>
      </p:sp>
      <p:sp>
        <p:nvSpPr>
          <p:cNvPr id="209" name="Google Shape;209;g25a78862a6b_2_6"/>
          <p:cNvSpPr txBox="1"/>
          <p:nvPr>
            <p:ph idx="1" type="body"/>
          </p:nvPr>
        </p:nvSpPr>
        <p:spPr>
          <a:xfrm>
            <a:off x="311700" y="1152475"/>
            <a:ext cx="304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/>
              <a:t>C</a:t>
            </a:r>
            <a:r>
              <a:rPr lang="es" sz="1400"/>
              <a:t>oloca tu nombre en el proyecto que te gustaría participar (máximo 2): </a:t>
            </a:r>
            <a:endParaRPr sz="1400"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 sz="1400">
                <a:uFill>
                  <a:noFill/>
                </a:uFill>
                <a:hlinkClick r:id="rId3"/>
              </a:rPr>
              <a:t>https://docs.google.com/document/d/1bzIclvI1Ja0muWjpElO2bhZ1ErfL1hVyc0eI-PAwsSs/edit?usp=sharing</a:t>
            </a:r>
            <a:r>
              <a:rPr lang="es"/>
              <a:t> </a:t>
            </a:r>
            <a:endParaRPr/>
          </a:p>
        </p:txBody>
      </p:sp>
      <p:pic>
        <p:nvPicPr>
          <p:cNvPr id="210" name="Google Shape;210;g25a78862a6b_2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9700" y="1254775"/>
            <a:ext cx="4818575" cy="33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5a78862a6b_2_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¡Manos a la Obra!</a:t>
            </a:r>
            <a:endParaRPr/>
          </a:p>
        </p:txBody>
      </p:sp>
      <p:sp>
        <p:nvSpPr>
          <p:cNvPr id="216" name="Google Shape;216;g25a78862a6b_2_1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Coordinación inicial.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Conversación sobre tiempos y expectativas. </a:t>
            </a:r>
            <a:endParaRPr/>
          </a:p>
        </p:txBody>
      </p:sp>
      <p:pic>
        <p:nvPicPr>
          <p:cNvPr id="217" name="Google Shape;217;g25a78862a6b_2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400" y="1559625"/>
            <a:ext cx="3999899" cy="2257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15226"/>
              <a:buNone/>
            </a:pPr>
            <a:r>
              <a:rPr lang="es"/>
              <a:t>Agradecimientos</a:t>
            </a:r>
            <a:endParaRPr sz="2700">
              <a:solidFill>
                <a:srgbClr val="21252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1252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>
                <a:solidFill>
                  <a:schemeClr val="dk1"/>
                </a:solidFill>
              </a:rPr>
              <a:t>Presentación y Materiales basados en materiales de Chris Bail para SICSS 2022 y adaptados para SICSS Chile 2023 por Pedro Seguel: </a:t>
            </a:r>
            <a:r>
              <a:rPr lang="es" sz="17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https://github.com/ppseguel/summer-institute/tree/master/2022/materials/research-speed-dating</a:t>
            </a:r>
            <a:r>
              <a:rPr lang="es" sz="1700">
                <a:solidFill>
                  <a:schemeClr val="dk1"/>
                </a:solidFill>
              </a:rPr>
              <a:t> 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/>
          </a:p>
        </p:txBody>
      </p:sp>
      <p:pic>
        <p:nvPicPr>
          <p:cNvPr id="102" name="Google Shape;10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2025" y="1763475"/>
            <a:ext cx="5613400" cy="296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 txBox="1"/>
          <p:nvPr/>
        </p:nvSpPr>
        <p:spPr>
          <a:xfrm>
            <a:off x="7816900" y="1919450"/>
            <a:ext cx="12666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b="0" i="0" lang="es" sz="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https://www.science.org/doi/full/10.1126/science.1240474?casa_token=LEfe6-uDhQMAAAAA%3AIw0wh4lYCX8Bk75QqlJTzpIJpTRgutOvQ4wyU2-VR_sWNfyZbWRHvVF2YEycAE6PcSb8L12qz5kbguk</a:t>
            </a:r>
            <a:r>
              <a:rPr b="0" i="0" lang="e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109" name="Google Shape;109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/>
          </a:p>
        </p:txBody>
      </p:sp>
      <p:pic>
        <p:nvPicPr>
          <p:cNvPr id="110" name="Google Shape;11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800" y="1984650"/>
            <a:ext cx="7664074" cy="27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"/>
          <p:cNvSpPr txBox="1"/>
          <p:nvPr/>
        </p:nvSpPr>
        <p:spPr>
          <a:xfrm>
            <a:off x="7816900" y="1919450"/>
            <a:ext cx="12666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Source: </a:t>
            </a:r>
            <a:r>
              <a:rPr b="0" i="0" lang="es" sz="9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https://www.science.org/doi/full/10.1126/science.1240474?casa_token=LEfe6-uDhQMAAAAA%3AIw0wh4lYCX8Bk75QqlJTzpIJpTRgutOvQ4wyU2-VR_sWNfyZbWRHvVF2YEycAE6PcSb8L12qz5kbguk</a:t>
            </a:r>
            <a:r>
              <a:rPr b="0" i="0" lang="e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117" name="Google Shape;117;p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Especialmente importante para Ciencias Sociales Computacionales.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123" name="Google Shape;123;p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Especialmente importante para Ciencias Sociales Computacionales.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951" y="2054925"/>
            <a:ext cx="5722772" cy="2718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6"/>
          <p:cNvSpPr txBox="1"/>
          <p:nvPr/>
        </p:nvSpPr>
        <p:spPr>
          <a:xfrm>
            <a:off x="7175450" y="2260675"/>
            <a:ext cx="1828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es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Sources:</a:t>
            </a:r>
            <a:endParaRPr b="0" i="0" sz="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30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Char char="●"/>
            </a:pPr>
            <a:r>
              <a:rPr b="0" i="0" lang="es" sz="7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https://www.annualreviews.org/doi/abs/10.1146/annurev-soc-121919-054621?casa_token=MW-VjqOzXVsAAAAA%3A-nnP5QDvzsesLAkqA2FuCpIg7C3F6_SqukjjIk88ss8QbUG-vXbjmdR7-auCrNBXaOqNhsBqWnYLeg</a:t>
            </a:r>
            <a:r>
              <a:rPr b="0" i="0" lang="es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730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Roboto"/>
              <a:buChar char="●"/>
            </a:pPr>
            <a:r>
              <a:rPr b="0" i="0" lang="es" sz="700" u="sng" cap="none" strike="noStrike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https://www.chrisbail.net/post/mapping-computational-social-science</a:t>
            </a:r>
            <a:r>
              <a:rPr b="0" i="0" lang="es" sz="7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0" i="0" sz="7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Fortalezas del trabajo en grupo</a:t>
            </a:r>
            <a:endParaRPr/>
          </a:p>
        </p:txBody>
      </p:sp>
      <p:sp>
        <p:nvSpPr>
          <p:cNvPr id="131" name="Google Shape;131;p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Mejor Ciencia.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Especialmente importante para Ciencias Sociales Computacionales.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El  trabajo en grupo es la forma más eficiente que puedan aprender uno de otro. 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/>
              <a:t>Dificultades del trabajo en grupo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259259"/>
              <a:buNone/>
            </a:pPr>
            <a:r>
              <a:rPr lang="es" sz="1200"/>
              <a:t> </a:t>
            </a:r>
            <a:endParaRPr/>
          </a:p>
        </p:txBody>
      </p:sp>
      <p:sp>
        <p:nvSpPr>
          <p:cNvPr id="137" name="Google Shape;137;p8"/>
          <p:cNvSpPr txBox="1"/>
          <p:nvPr>
            <p:ph idx="1" type="body"/>
          </p:nvPr>
        </p:nvSpPr>
        <p:spPr>
          <a:xfrm>
            <a:off x="311700" y="15473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Gran diversidad de habilidades y objetivos.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Asegurar una buena química grupal.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Tiempo limitado.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es" sz="1700">
                <a:solidFill>
                  <a:schemeClr val="dk1"/>
                </a:solidFill>
              </a:rPr>
              <a:t>Free-riders.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SICS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